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310" r:id="rId2"/>
  </p:sldIdLst>
  <p:sldSz cx="50457100" cy="32399288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ＭＳ Ｐゴシック" panose="020B060007020508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5917" userDrawn="1">
          <p15:clr>
            <a:srgbClr val="A4A3A4"/>
          </p15:clr>
        </p15:guide>
        <p15:guide id="3" pos="6156" userDrawn="1">
          <p15:clr>
            <a:srgbClr val="A4A3A4"/>
          </p15:clr>
        </p15:guide>
        <p15:guide id="4" pos="270" userDrawn="1">
          <p15:clr>
            <a:srgbClr val="A4A3A4"/>
          </p15:clr>
        </p15:guide>
        <p15:guide id="5" pos="760" userDrawn="1">
          <p15:clr>
            <a:srgbClr val="A4A3A4"/>
          </p15:clr>
        </p15:guide>
        <p15:guide id="6" orient="horz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D05"/>
    <a:srgbClr val="FE4D04"/>
    <a:srgbClr val="FF4D0B"/>
    <a:srgbClr val="286472"/>
    <a:srgbClr val="296472"/>
    <a:srgbClr val="004D5E"/>
    <a:srgbClr val="FF921B"/>
    <a:srgbClr val="7FF02C"/>
    <a:srgbClr val="F55016"/>
    <a:srgbClr val="DDA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0319" autoAdjust="0"/>
  </p:normalViewPr>
  <p:slideViewPr>
    <p:cSldViewPr snapToGrid="0" showGuides="1">
      <p:cViewPr>
        <p:scale>
          <a:sx n="23" d="100"/>
          <a:sy n="23" d="100"/>
        </p:scale>
        <p:origin x="-2088" y="-222"/>
      </p:cViewPr>
      <p:guideLst>
        <p:guide orient="horz" pos="10205"/>
        <p:guide pos="15917"/>
        <p:guide pos="6156"/>
        <p:guide pos="270"/>
        <p:guide pos="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143000"/>
            <a:ext cx="4803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138" y="5302386"/>
            <a:ext cx="37842825" cy="11279752"/>
          </a:xfrm>
        </p:spPr>
        <p:txBody>
          <a:bodyPr anchor="b"/>
          <a:lstStyle>
            <a:lvl1pPr algn="ctr"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138" y="17017128"/>
            <a:ext cx="37842825" cy="7822326"/>
          </a:xfrm>
        </p:spPr>
        <p:txBody>
          <a:bodyPr/>
          <a:lstStyle>
            <a:lvl1pPr marL="0" indent="0" algn="ctr">
              <a:buNone/>
              <a:defRPr sz="9932"/>
            </a:lvl1pPr>
            <a:lvl2pPr marL="1892122" indent="0" algn="ctr">
              <a:buNone/>
              <a:defRPr sz="8277"/>
            </a:lvl2pPr>
            <a:lvl3pPr marL="3784244" indent="0" algn="ctr">
              <a:buNone/>
              <a:defRPr sz="7449"/>
            </a:lvl3pPr>
            <a:lvl4pPr marL="5676367" indent="0" algn="ctr">
              <a:buNone/>
              <a:defRPr sz="6622"/>
            </a:lvl4pPr>
            <a:lvl5pPr marL="7568489" indent="0" algn="ctr">
              <a:buNone/>
              <a:defRPr sz="6622"/>
            </a:lvl5pPr>
            <a:lvl6pPr marL="9460611" indent="0" algn="ctr">
              <a:buNone/>
              <a:defRPr sz="6622"/>
            </a:lvl6pPr>
            <a:lvl7pPr marL="11352733" indent="0" algn="ctr">
              <a:buNone/>
              <a:defRPr sz="6622"/>
            </a:lvl7pPr>
            <a:lvl8pPr marL="13244855" indent="0" algn="ctr">
              <a:buNone/>
              <a:defRPr sz="6622"/>
            </a:lvl8pPr>
            <a:lvl9pPr marL="15136978" indent="0" algn="ctr">
              <a:buNone/>
              <a:defRPr sz="66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108362" y="1724962"/>
            <a:ext cx="10879812" cy="274568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926" y="1724962"/>
            <a:ext cx="32008723" cy="274568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646" y="8077327"/>
            <a:ext cx="43519249" cy="13477201"/>
          </a:xfrm>
        </p:spPr>
        <p:txBody>
          <a:bodyPr anchor="b"/>
          <a:lstStyle>
            <a:lvl1pPr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646" y="21682028"/>
            <a:ext cx="43519249" cy="7087342"/>
          </a:xfrm>
        </p:spPr>
        <p:txBody>
          <a:bodyPr/>
          <a:lstStyle>
            <a:lvl1pPr marL="0" indent="0">
              <a:buNone/>
              <a:defRPr sz="9932">
                <a:solidFill>
                  <a:schemeClr val="tx1">
                    <a:tint val="75000"/>
                  </a:schemeClr>
                </a:solidFill>
              </a:defRPr>
            </a:lvl1pPr>
            <a:lvl2pPr marL="1892122" indent="0">
              <a:buNone/>
              <a:defRPr sz="8277">
                <a:solidFill>
                  <a:schemeClr val="tx1">
                    <a:tint val="75000"/>
                  </a:schemeClr>
                </a:solidFill>
              </a:defRPr>
            </a:lvl2pPr>
            <a:lvl3pPr marL="3784244" indent="0">
              <a:buNone/>
              <a:defRPr sz="7449">
                <a:solidFill>
                  <a:schemeClr val="tx1">
                    <a:tint val="75000"/>
                  </a:schemeClr>
                </a:solidFill>
              </a:defRPr>
            </a:lvl3pPr>
            <a:lvl4pPr marL="5676367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4pPr>
            <a:lvl5pPr marL="7568489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5pPr>
            <a:lvl6pPr marL="9460611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6pPr>
            <a:lvl7pPr marL="1135273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7pPr>
            <a:lvl8pPr marL="13244855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8pPr>
            <a:lvl9pPr marL="15136978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925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43907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8" y="1724964"/>
            <a:ext cx="43519249" cy="6262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500" y="7942328"/>
            <a:ext cx="21345716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500" y="11834740"/>
            <a:ext cx="21345716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3907" y="7942328"/>
            <a:ext cx="21450840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3907" y="11834740"/>
            <a:ext cx="21450840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839" y="4664900"/>
            <a:ext cx="25543907" cy="23024494"/>
          </a:xfrm>
        </p:spPr>
        <p:txBody>
          <a:bodyPr/>
          <a:lstStyle>
            <a:lvl1pPr>
              <a:defRPr sz="13243"/>
            </a:lvl1pPr>
            <a:lvl2pPr>
              <a:defRPr sz="11588"/>
            </a:lvl2pPr>
            <a:lvl3pPr>
              <a:defRPr sz="9932"/>
            </a:lvl3pPr>
            <a:lvl4pPr>
              <a:defRPr sz="8277"/>
            </a:lvl4pPr>
            <a:lvl5pPr>
              <a:defRPr sz="8277"/>
            </a:lvl5pPr>
            <a:lvl6pPr>
              <a:defRPr sz="8277"/>
            </a:lvl6pPr>
            <a:lvl7pPr>
              <a:defRPr sz="8277"/>
            </a:lvl7pPr>
            <a:lvl8pPr>
              <a:defRPr sz="8277"/>
            </a:lvl8pPr>
            <a:lvl9pPr>
              <a:defRPr sz="82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5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50839" y="4664900"/>
            <a:ext cx="25543907" cy="23024494"/>
          </a:xfrm>
        </p:spPr>
        <p:txBody>
          <a:bodyPr anchor="t"/>
          <a:lstStyle>
            <a:lvl1pPr marL="0" indent="0">
              <a:buNone/>
              <a:defRPr sz="13243"/>
            </a:lvl1pPr>
            <a:lvl2pPr marL="1892122" indent="0">
              <a:buNone/>
              <a:defRPr sz="11588"/>
            </a:lvl2pPr>
            <a:lvl3pPr marL="3784244" indent="0">
              <a:buNone/>
              <a:defRPr sz="9932"/>
            </a:lvl3pPr>
            <a:lvl4pPr marL="5676367" indent="0">
              <a:buNone/>
              <a:defRPr sz="8277"/>
            </a:lvl4pPr>
            <a:lvl5pPr marL="7568489" indent="0">
              <a:buNone/>
              <a:defRPr sz="8277"/>
            </a:lvl5pPr>
            <a:lvl6pPr marL="9460611" indent="0">
              <a:buNone/>
              <a:defRPr sz="8277"/>
            </a:lvl6pPr>
            <a:lvl7pPr marL="11352733" indent="0">
              <a:buNone/>
              <a:defRPr sz="8277"/>
            </a:lvl7pPr>
            <a:lvl8pPr marL="13244855" indent="0">
              <a:buNone/>
              <a:defRPr sz="8277"/>
            </a:lvl8pPr>
            <a:lvl9pPr marL="15136978" indent="0">
              <a:buNone/>
              <a:defRPr sz="8277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91126AF-CFB9-4544-9F06-AB899E9B9742}"/>
              </a:ext>
            </a:extLst>
          </p:cNvPr>
          <p:cNvSpPr/>
          <p:nvPr/>
        </p:nvSpPr>
        <p:spPr>
          <a:xfrm>
            <a:off x="2" y="0"/>
            <a:ext cx="13857106" cy="32399288"/>
          </a:xfrm>
          <a:prstGeom prst="rect">
            <a:avLst/>
          </a:prstGeom>
          <a:solidFill>
            <a:srgbClr val="29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D3631F7-20E5-496B-A2DA-F68ED57C8144}"/>
              </a:ext>
            </a:extLst>
          </p:cNvPr>
          <p:cNvSpPr txBox="1"/>
          <p:nvPr/>
        </p:nvSpPr>
        <p:spPr>
          <a:xfrm>
            <a:off x="1824294" y="1304742"/>
            <a:ext cx="1061237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0" b="1" dirty="0">
                <a:solidFill>
                  <a:srgbClr val="FE4D04"/>
                </a:solidFill>
                <a:latin typeface="Century Gothic" panose="020B0502020202020204" pitchFamily="34" charset="0"/>
              </a:rPr>
              <a:t>LA CONCLUSIÓN PRINCIPAL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VA AQUÍ.</a:t>
            </a:r>
          </a:p>
          <a:p>
            <a:endParaRPr lang="es-ES" sz="10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10000" b="1" dirty="0">
                <a:solidFill>
                  <a:srgbClr val="FE4D04"/>
                </a:solidFill>
                <a:latin typeface="Century Gothic" panose="020B0502020202020204" pitchFamily="34" charset="0"/>
              </a:rPr>
              <a:t>DESTACAR</a:t>
            </a:r>
            <a:r>
              <a:rPr lang="es-ES" sz="10000" dirty="0">
                <a:solidFill>
                  <a:srgbClr val="FA4C06"/>
                </a:solidFill>
                <a:latin typeface="Century Gothic" panose="020B0502020202020204" pitchFamily="34" charset="0"/>
              </a:rPr>
              <a:t>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LAS PALABRAS IMPORTANTES DEL TRABAJO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F33A52B8-8264-420C-A367-5C9E6BFC4E13}"/>
              </a:ext>
            </a:extLst>
          </p:cNvPr>
          <p:cNvSpPr/>
          <p:nvPr/>
        </p:nvSpPr>
        <p:spPr>
          <a:xfrm>
            <a:off x="17162906" y="5780545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r>
              <a:rPr lang="es-ES" sz="2000" b="1" dirty="0">
                <a:solidFill>
                  <a:srgbClr val="FE4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50DB6099-9147-4B95-B5F7-63CC0A67F996}"/>
              </a:ext>
            </a:extLst>
          </p:cNvPr>
          <p:cNvSpPr/>
          <p:nvPr/>
        </p:nvSpPr>
        <p:spPr>
          <a:xfrm>
            <a:off x="17207270" y="7231769"/>
            <a:ext cx="13054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 desea, puede editar el tamaño de la fuente, la distribución de las secciones y la combinación de colores. Todas las modificaciones relacionadas con la visualización del fondo / título deben realizarse en un nivel de la diapositiva Master.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5D079B88-580D-435A-9D4C-226AD18E4E05}"/>
              </a:ext>
            </a:extLst>
          </p:cNvPr>
          <p:cNvSpPr/>
          <p:nvPr/>
        </p:nvSpPr>
        <p:spPr>
          <a:xfrm>
            <a:off x="17162906" y="99382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C8265359-DAAE-43B3-BEF5-22889C1DA1FC}"/>
              </a:ext>
            </a:extLst>
          </p:cNvPr>
          <p:cNvSpPr/>
          <p:nvPr/>
        </p:nvSpPr>
        <p:spPr>
          <a:xfrm>
            <a:off x="17162906" y="14460646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Métodos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A1148D9F-1000-4D7F-8644-01EDBE86FDF1}"/>
              </a:ext>
            </a:extLst>
          </p:cNvPr>
          <p:cNvSpPr/>
          <p:nvPr/>
        </p:nvSpPr>
        <p:spPr>
          <a:xfrm>
            <a:off x="17207270" y="15548087"/>
            <a:ext cx="13729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para hacer un póster atractivo 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Vuelva a escribir su documento en formato de póster, es decir, simplifique todo, evite la sobrecarga de datos.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títulos de más de 6 palabras deben estar en mayúsculas y minúsculas, no en mayúsculas.  Simplifique los títulos.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Trate de no escribir oraciones enteras en mayúsculas o subrayar para enfatizar su punto, use caracteres en negrita en su lugar.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Cuando diseñe su póster, deje un espacio en blanco alrededor de su texto. No sobrecargue su póster.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Revise la ortografía y haga que otra persona lea la prueba.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01047912-01BD-4DE8-8896-1738FFFC8543}"/>
              </a:ext>
            </a:extLst>
          </p:cNvPr>
          <p:cNvSpPr/>
          <p:nvPr/>
        </p:nvSpPr>
        <p:spPr>
          <a:xfrm>
            <a:off x="17162906" y="20494479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xmlns="" id="{F8A7695F-354E-4925-9164-3AE10618718F}"/>
              </a:ext>
            </a:extLst>
          </p:cNvPr>
          <p:cNvSpPr/>
          <p:nvPr/>
        </p:nvSpPr>
        <p:spPr>
          <a:xfrm>
            <a:off x="17207270" y="21645532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xmlns="" id="{7DCD0A63-9FD5-49F3-9F53-57684CA2AB8C}"/>
              </a:ext>
            </a:extLst>
          </p:cNvPr>
          <p:cNvSpPr/>
          <p:nvPr/>
        </p:nvSpPr>
        <p:spPr>
          <a:xfrm>
            <a:off x="17162906" y="22800595"/>
            <a:ext cx="91948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Agradecimientos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xmlns="" id="{BD703762-605C-4AE5-904E-C5AB60AB3E5F}"/>
              </a:ext>
            </a:extLst>
          </p:cNvPr>
          <p:cNvSpPr/>
          <p:nvPr/>
        </p:nvSpPr>
        <p:spPr>
          <a:xfrm>
            <a:off x="17207270" y="24184367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xmlns="" id="{F6881D4A-5793-45D4-B7D1-F235138E14D7}"/>
              </a:ext>
            </a:extLst>
          </p:cNvPr>
          <p:cNvSpPr/>
          <p:nvPr/>
        </p:nvSpPr>
        <p:spPr>
          <a:xfrm>
            <a:off x="17162906" y="25197012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Referencias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xmlns="" id="{41A42683-1928-4A95-B3D6-E6B253EC6CAB}"/>
              </a:ext>
            </a:extLst>
          </p:cNvPr>
          <p:cNvSpPr/>
          <p:nvPr/>
        </p:nvSpPr>
        <p:spPr>
          <a:xfrm>
            <a:off x="17207270" y="26544664"/>
            <a:ext cx="13054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  <a:p>
            <a:endParaRPr lang="es-ES" sz="28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Puede ser estilo Vancouver, es decir, 1 Meyer J-P et al. El tratamiento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del cáncer de vejiga superficial de alto grado y el carcinoma in situ con BCG: una encuesta por cuestionario de consultoría en Inglaterra y Gales. Urol Oncol 2002; 2 ;: 77-80</a:t>
            </a:r>
          </a:p>
          <a:p>
            <a:endParaRPr lang="es-ES" sz="2800" i="1" dirty="0">
              <a:solidFill>
                <a:srgbClr val="9EADA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xmlns="" id="{EF4EB52B-C856-498E-B6F0-73CE39F09F4F}"/>
              </a:ext>
            </a:extLst>
          </p:cNvPr>
          <p:cNvSpPr/>
          <p:nvPr/>
        </p:nvSpPr>
        <p:spPr>
          <a:xfrm>
            <a:off x="15809827" y="5985203"/>
            <a:ext cx="1037349" cy="362070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xmlns="" id="{3422C5B3-74E0-430C-B5E6-E47C7131C062}"/>
              </a:ext>
            </a:extLst>
          </p:cNvPr>
          <p:cNvSpPr txBox="1"/>
          <p:nvPr/>
        </p:nvSpPr>
        <p:spPr>
          <a:xfrm>
            <a:off x="15948373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xmlns="" id="{51C3F571-A6FF-46B5-B5CD-56EB0A1EC625}"/>
              </a:ext>
            </a:extLst>
          </p:cNvPr>
          <p:cNvSpPr/>
          <p:nvPr/>
        </p:nvSpPr>
        <p:spPr>
          <a:xfrm>
            <a:off x="13852784" y="1478117"/>
            <a:ext cx="2998299" cy="302896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7162C052-E147-4F8A-BB7F-B40C3BF99738}"/>
              </a:ext>
            </a:extLst>
          </p:cNvPr>
          <p:cNvSpPr/>
          <p:nvPr/>
        </p:nvSpPr>
        <p:spPr>
          <a:xfrm>
            <a:off x="33539383" y="1478117"/>
            <a:ext cx="15719687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s-ES" sz="4800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NOMBRE INICIAL, APELLIDO, autor (es) del poster.</a:t>
            </a:r>
          </a:p>
          <a:p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Afiliaciones</a:t>
            </a:r>
            <a:r>
              <a:rPr lang="es-ES" sz="4800" b="1" baseline="30000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numeradas en superíndice</a:t>
            </a:r>
            <a:endParaRPr lang="es-ES" sz="4800" dirty="0">
              <a:solidFill>
                <a:srgbClr val="FF921B"/>
              </a:solidFill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xmlns="" id="{BCFBCDDD-A9E2-4FF2-8B6E-CE4D485B3932}"/>
              </a:ext>
            </a:extLst>
          </p:cNvPr>
          <p:cNvSpPr/>
          <p:nvPr/>
        </p:nvSpPr>
        <p:spPr>
          <a:xfrm>
            <a:off x="15809827" y="10101759"/>
            <a:ext cx="1037349" cy="3913819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4FB322CA-8E39-4AA2-940C-65A737F78092}"/>
              </a:ext>
            </a:extLst>
          </p:cNvPr>
          <p:cNvSpPr txBox="1"/>
          <p:nvPr/>
        </p:nvSpPr>
        <p:spPr>
          <a:xfrm>
            <a:off x="15962228" y="10367234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xmlns="" id="{965244E0-4A3F-4EA7-8FF3-9563D9283FFA}"/>
              </a:ext>
            </a:extLst>
          </p:cNvPr>
          <p:cNvSpPr/>
          <p:nvPr/>
        </p:nvSpPr>
        <p:spPr>
          <a:xfrm>
            <a:off x="15809827" y="14606426"/>
            <a:ext cx="1037349" cy="536727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81F2E577-CD81-4684-8976-D048AD025F37}"/>
              </a:ext>
            </a:extLst>
          </p:cNvPr>
          <p:cNvSpPr txBox="1"/>
          <p:nvPr/>
        </p:nvSpPr>
        <p:spPr>
          <a:xfrm>
            <a:off x="15962228" y="1484156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xmlns="" id="{1FC8F827-6D4F-49D5-9CCD-9BD1A143288F}"/>
              </a:ext>
            </a:extLst>
          </p:cNvPr>
          <p:cNvSpPr/>
          <p:nvPr/>
        </p:nvSpPr>
        <p:spPr>
          <a:xfrm>
            <a:off x="15809827" y="20521008"/>
            <a:ext cx="1037349" cy="1922064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xmlns="" id="{F7BDDA0B-97B6-4D9A-88EE-4EADEB24F122}"/>
              </a:ext>
            </a:extLst>
          </p:cNvPr>
          <p:cNvSpPr txBox="1"/>
          <p:nvPr/>
        </p:nvSpPr>
        <p:spPr>
          <a:xfrm>
            <a:off x="15962228" y="2075614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xmlns="" id="{B0666577-15A9-4EAF-985F-9EE8BE051E57}"/>
              </a:ext>
            </a:extLst>
          </p:cNvPr>
          <p:cNvSpPr/>
          <p:nvPr/>
        </p:nvSpPr>
        <p:spPr>
          <a:xfrm>
            <a:off x="15809827" y="22946833"/>
            <a:ext cx="1037349" cy="1922064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xmlns="" id="{DF26A8B5-B7C0-434D-BB00-9624B01674C1}"/>
              </a:ext>
            </a:extLst>
          </p:cNvPr>
          <p:cNvSpPr txBox="1"/>
          <p:nvPr/>
        </p:nvSpPr>
        <p:spPr>
          <a:xfrm>
            <a:off x="15962228" y="23181972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xmlns="" id="{F5E89B36-5F16-4396-B0E6-65A66989A439}"/>
              </a:ext>
            </a:extLst>
          </p:cNvPr>
          <p:cNvSpPr/>
          <p:nvPr/>
        </p:nvSpPr>
        <p:spPr>
          <a:xfrm>
            <a:off x="15809827" y="25365416"/>
            <a:ext cx="1037349" cy="3529486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4B67BFB1-B633-485E-9A0B-ACB176C1433E}"/>
              </a:ext>
            </a:extLst>
          </p:cNvPr>
          <p:cNvSpPr txBox="1"/>
          <p:nvPr/>
        </p:nvSpPr>
        <p:spPr>
          <a:xfrm>
            <a:off x="15962228" y="25600555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xmlns="" id="{2A3C26DD-CACF-4053-BB5B-646357A0C34D}"/>
              </a:ext>
            </a:extLst>
          </p:cNvPr>
          <p:cNvSpPr/>
          <p:nvPr/>
        </p:nvSpPr>
        <p:spPr>
          <a:xfrm>
            <a:off x="17207269" y="29193087"/>
            <a:ext cx="115622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Información de contacto</a:t>
            </a:r>
            <a:endParaRPr lang="es-ES" sz="6000" dirty="0">
              <a:solidFill>
                <a:srgbClr val="FE4D05"/>
              </a:solidFill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xmlns="" id="{8A4D3B9A-E42E-41A6-A425-912484BE5F01}"/>
              </a:ext>
            </a:extLst>
          </p:cNvPr>
          <p:cNvSpPr/>
          <p:nvPr/>
        </p:nvSpPr>
        <p:spPr>
          <a:xfrm>
            <a:off x="17207270" y="30526457"/>
            <a:ext cx="1242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xmlns="" id="{EB53F31B-0CDC-4148-A962-7552E78FEE8B}"/>
              </a:ext>
            </a:extLst>
          </p:cNvPr>
          <p:cNvSpPr/>
          <p:nvPr/>
        </p:nvSpPr>
        <p:spPr>
          <a:xfrm>
            <a:off x="15809827" y="29390752"/>
            <a:ext cx="1037349" cy="1787973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xmlns="" id="{B971D7AF-63D0-45B8-B860-2CBCE38A3508}"/>
              </a:ext>
            </a:extLst>
          </p:cNvPr>
          <p:cNvSpPr txBox="1"/>
          <p:nvPr/>
        </p:nvSpPr>
        <p:spPr>
          <a:xfrm>
            <a:off x="15962228" y="2962589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xmlns="" id="{1D007E8C-9288-4421-A700-1F5AC18CB455}"/>
              </a:ext>
            </a:extLst>
          </p:cNvPr>
          <p:cNvSpPr/>
          <p:nvPr/>
        </p:nvSpPr>
        <p:spPr>
          <a:xfrm>
            <a:off x="33582926" y="3877881"/>
            <a:ext cx="15049880" cy="15573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B. SMITH 1, N. HARRISON 2 y P. MATTHEWS 2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Universidad de Nueva Gales del Sur, Sydney, Australia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Hospital Royal Brisbane, Brisbane, Australia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xmlns="" id="{9AEEC723-2DDF-4515-B15C-864C7AA58642}"/>
              </a:ext>
            </a:extLst>
          </p:cNvPr>
          <p:cNvSpPr/>
          <p:nvPr/>
        </p:nvSpPr>
        <p:spPr>
          <a:xfrm>
            <a:off x="30042376" y="1478117"/>
            <a:ext cx="2998299" cy="302896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0" name="Gráfico 109">
            <a:extLst>
              <a:ext uri="{FF2B5EF4-FFF2-40B4-BE49-F238E27FC236}">
                <a16:creationId xmlns:a16="http://schemas.microsoft.com/office/drawing/2014/main" xmlns="" id="{C952AE10-51D4-4037-AD0C-FDE741EF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561884" y="2102509"/>
            <a:ext cx="1565093" cy="1745811"/>
          </a:xfrm>
          <a:prstGeom prst="rect">
            <a:avLst/>
          </a:prstGeom>
        </p:spPr>
      </p:pic>
      <p:sp>
        <p:nvSpPr>
          <p:cNvPr id="112" name="Text Box 2">
            <a:extLst>
              <a:ext uri="{FF2B5EF4-FFF2-40B4-BE49-F238E27FC236}">
                <a16:creationId xmlns:a16="http://schemas.microsoft.com/office/drawing/2014/main" xmlns="" id="{1ADD6C44-9DA3-4AA7-B1CF-7B8532D4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49" y="1795072"/>
            <a:ext cx="14124093" cy="1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7200" b="1" spc="2000" dirty="0">
                <a:solidFill>
                  <a:srgbClr val="FF921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título del póster va aquí</a:t>
            </a:r>
            <a:endParaRPr lang="es-ES" sz="7200" spc="2000" dirty="0">
              <a:solidFill>
                <a:srgbClr val="FF921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raphic 18">
            <a:extLst>
              <a:ext uri="{FF2B5EF4-FFF2-40B4-BE49-F238E27FC236}">
                <a16:creationId xmlns:a16="http://schemas.microsoft.com/office/drawing/2014/main" xmlns="" id="{C1210836-80D5-470E-883D-041B85957069}"/>
              </a:ext>
            </a:extLst>
          </p:cNvPr>
          <p:cNvSpPr/>
          <p:nvPr/>
        </p:nvSpPr>
        <p:spPr>
          <a:xfrm>
            <a:off x="30811959" y="2214480"/>
            <a:ext cx="1414311" cy="1454085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772" dirty="0">
              <a:solidFill>
                <a:srgbClr val="2D538D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xmlns="" id="{84575E65-1CD3-4D58-BE34-AB42A993880D}"/>
              </a:ext>
            </a:extLst>
          </p:cNvPr>
          <p:cNvSpPr/>
          <p:nvPr/>
        </p:nvSpPr>
        <p:spPr>
          <a:xfrm>
            <a:off x="33487856" y="59150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Resultados</a:t>
            </a:r>
            <a:r>
              <a:rPr lang="es-ES" sz="2000" b="1" dirty="0">
                <a:solidFill>
                  <a:srgbClr val="FE4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xmlns="" id="{B02AB146-576A-4CBE-B7E8-302F2F977B79}"/>
              </a:ext>
            </a:extLst>
          </p:cNvPr>
          <p:cNvSpPr/>
          <p:nvPr/>
        </p:nvSpPr>
        <p:spPr>
          <a:xfrm>
            <a:off x="32003326" y="5985203"/>
            <a:ext cx="1037349" cy="25193519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xmlns="" id="{536B9A5B-F80D-4B50-A4E8-58F5CC99EDA5}"/>
              </a:ext>
            </a:extLst>
          </p:cNvPr>
          <p:cNvSpPr txBox="1"/>
          <p:nvPr/>
        </p:nvSpPr>
        <p:spPr>
          <a:xfrm>
            <a:off x="32128018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xmlns="" id="{9EAF1BC8-88A7-4A18-8A76-1BDDF2F12828}"/>
              </a:ext>
            </a:extLst>
          </p:cNvPr>
          <p:cNvSpPr/>
          <p:nvPr/>
        </p:nvSpPr>
        <p:spPr>
          <a:xfrm>
            <a:off x="33487856" y="7079371"/>
            <a:ext cx="1571968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Importando / insertando archivos 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pueden agregar al póster imágenes como fotografías, gráficos, diagramas, logotipos, etc. Evite tablas numéricas largas ya que serán difíciles de leer.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insertar imágenes, recorra los menús de la siguiente manera: Insertar / Imagen / Desde archivo. Localice el archivo en su ordenador, seleccione y presione OK. Asegúrese de que todos los archivos de imagen sean JPEG / PNG, ya que en otros formatos las imágenes  pueden después de guardarse dañarse o perder calidad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 en cuenta el tamaño de la imagen que está importando.</a:t>
            </a:r>
            <a:endParaRPr lang="es-ES" sz="2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sobre gráficos ...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gráficos simples, use MS Excel o cree el gráfico directamente en PowerPoint.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gráficos creados en un programa de gráficos científicos (por ejemplo, Sigma Plot, Prism, SPSS, Statistics) deben guardarse como JPEG o TIFF</a:t>
            </a:r>
            <a:r>
              <a:rPr lang="es-ES" sz="2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xmlns="" id="{6283AE6E-264C-4F18-8F40-042BB9629EFE}"/>
              </a:ext>
            </a:extLst>
          </p:cNvPr>
          <p:cNvSpPr/>
          <p:nvPr/>
        </p:nvSpPr>
        <p:spPr>
          <a:xfrm>
            <a:off x="33582926" y="14560426"/>
            <a:ext cx="4392000" cy="7147780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xmlns="" id="{F1727197-6AEF-4851-8E55-F3F48D5E8269}"/>
              </a:ext>
            </a:extLst>
          </p:cNvPr>
          <p:cNvSpPr/>
          <p:nvPr/>
        </p:nvSpPr>
        <p:spPr>
          <a:xfrm>
            <a:off x="38473377" y="14562883"/>
            <a:ext cx="4392000" cy="7147780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xmlns="" id="{653CED1D-8F44-4D60-931B-BF8696483CF1}"/>
              </a:ext>
            </a:extLst>
          </p:cNvPr>
          <p:cNvSpPr/>
          <p:nvPr/>
        </p:nvSpPr>
        <p:spPr>
          <a:xfrm>
            <a:off x="43405392" y="14560427"/>
            <a:ext cx="5802152" cy="11045572"/>
          </a:xfrm>
          <a:prstGeom prst="rect">
            <a:avLst/>
          </a:prstGeom>
          <a:solidFill>
            <a:srgbClr val="286472"/>
          </a:solidFill>
          <a:ln>
            <a:solidFill>
              <a:srgbClr val="2D5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xmlns="" id="{639F2A5C-6DCF-4231-A0DD-EFD9494AB0FD}"/>
              </a:ext>
            </a:extLst>
          </p:cNvPr>
          <p:cNvSpPr/>
          <p:nvPr/>
        </p:nvSpPr>
        <p:spPr>
          <a:xfrm>
            <a:off x="33567490" y="22091048"/>
            <a:ext cx="93501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fuente recomendada para los subtítulos es Calibri, no menor de 15 pt. </a:t>
            </a:r>
          </a:p>
          <a:p>
            <a:r>
              <a:rPr lang="es-ES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Alineada a la izquierda si se refiere a una figura a su izquierda. Intente iniciar los subtítulos justo en el borde superior de la imagen (gráfico o foto).</a:t>
            </a:r>
          </a:p>
        </p:txBody>
      </p:sp>
      <p:graphicFrame>
        <p:nvGraphicFramePr>
          <p:cNvPr id="131" name="Tabla 130">
            <a:extLst>
              <a:ext uri="{FF2B5EF4-FFF2-40B4-BE49-F238E27FC236}">
                <a16:creationId xmlns:a16="http://schemas.microsoft.com/office/drawing/2014/main" xmlns="" id="{45FD8CEE-C909-41ED-ABFA-DC6FCA761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8248"/>
              </p:ext>
            </p:extLst>
          </p:nvPr>
        </p:nvGraphicFramePr>
        <p:xfrm>
          <a:off x="33611033" y="26284204"/>
          <a:ext cx="15596510" cy="490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9302">
                  <a:extLst>
                    <a:ext uri="{9D8B030D-6E8A-4147-A177-3AD203B41FA5}">
                      <a16:colId xmlns:a16="http://schemas.microsoft.com/office/drawing/2014/main" xmlns="" val="258194563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xmlns="" val="1311242281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xmlns="" val="576665038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xmlns="" val="75663455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xmlns="" val="2609625798"/>
                    </a:ext>
                  </a:extLst>
                </a:gridCol>
              </a:tblGrid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304912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442471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8AF08BD-655E-4BDD-BE0D-1DA707B1F187}"/>
              </a:ext>
            </a:extLst>
          </p:cNvPr>
          <p:cNvSpPr/>
          <p:nvPr/>
        </p:nvSpPr>
        <p:spPr>
          <a:xfrm>
            <a:off x="17207270" y="11041770"/>
            <a:ext cx="13054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usar esta plantilla de póster 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escribiendo su propio texto, o copie y pegue su texto desde un documento de MS Word o una presentación de diapositivas de PowerPoint.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tamaño del texto / fuente del cuerpo no debe ser inferior a 20 puntos. Intente mantener el texto del cuerpo alineado a la izquierda, no justifique el texto.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AF2C040-ABFC-0783-4F55-2851608F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2" y="29454076"/>
            <a:ext cx="12871823" cy="16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3878</TotalTime>
  <Words>604</Words>
  <Application>Microsoft Office PowerPoint</Application>
  <PresentationFormat>Personalizado</PresentationFormat>
  <Paragraphs>52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Century Gothic</vt:lpstr>
      <vt:lpstr>ＭＳ Ｐゴシック</vt:lpstr>
      <vt:lpstr>Times New Roman</vt:lpstr>
      <vt:lpstr>Calibri</vt:lpstr>
      <vt:lpstr>Calibri Light</vt:lpstr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Rut Ródenas</cp:lastModifiedBy>
  <cp:revision>148</cp:revision>
  <dcterms:created xsi:type="dcterms:W3CDTF">2019-07-02T13:39:34Z</dcterms:created>
  <dcterms:modified xsi:type="dcterms:W3CDTF">2023-06-01T16:00:36Z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3859422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